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0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3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1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2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8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B760-D2C2-4460-B76B-66AF87CCCAC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E65C-4465-47F1-A55F-46707BF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7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3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0942" y="2438400"/>
            <a:ext cx="4447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err="1" smtClean="0"/>
              <a:t>Tiết</a:t>
            </a:r>
            <a:r>
              <a:rPr lang="en-US" sz="5400" b="1" i="1" smtClean="0"/>
              <a:t> </a:t>
            </a:r>
            <a:r>
              <a:rPr lang="en-US" sz="5400" b="1" i="1" smtClean="0"/>
              <a:t>19. </a:t>
            </a:r>
            <a:r>
              <a:rPr lang="en-US" sz="5400" b="1" i="1" err="1" smtClean="0"/>
              <a:t>Bài</a:t>
            </a:r>
            <a:r>
              <a:rPr lang="en-US" sz="5400" b="1" i="1" smtClean="0"/>
              <a:t> </a:t>
            </a:r>
            <a:r>
              <a:rPr lang="en-US" sz="5400" b="1" i="1" smtClean="0"/>
              <a:t>10:</a:t>
            </a:r>
            <a:endParaRPr lang="en-US" sz="5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3724290"/>
            <a:ext cx="91015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smtClean="0">
                <a:solidFill>
                  <a:srgbClr val="FF0000"/>
                </a:solidFill>
              </a:rPr>
              <a:t>TÍNH CHẤT CHIA HẾT CỦA MỘT TỔNG</a:t>
            </a:r>
            <a:endParaRPr lang="en-US" sz="45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229" y="1447800"/>
            <a:ext cx="54000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mtClean="0"/>
              <a:t>Trường THCS Bồ Đề</a:t>
            </a:r>
            <a:endParaRPr lang="en-US" sz="5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46212" y="5486400"/>
            <a:ext cx="558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GV thực hiện: Nguyễn Hoài Anh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1456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tx2"/>
                </a:solidFill>
              </a:rPr>
              <a:t>Bài</a:t>
            </a:r>
            <a:r>
              <a:rPr lang="en-US" sz="3200" b="1" dirty="0">
                <a:solidFill>
                  <a:schemeClr val="tx2"/>
                </a:solidFill>
              </a:rPr>
              <a:t> 4</a:t>
            </a:r>
            <a:r>
              <a:rPr lang="en-US" sz="3200" b="1" dirty="0" smtClean="0">
                <a:solidFill>
                  <a:schemeClr val="tx2"/>
                </a:solidFill>
              </a:rPr>
              <a:t>: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12813" y="5076825"/>
            <a:ext cx="1387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60   30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912813" y="5656263"/>
            <a:ext cx="1395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45   30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859338" y="3735388"/>
            <a:ext cx="4284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 60.n + 45   15 (T/c 1)</a:t>
            </a:r>
            <a:endParaRPr lang="en-US" sz="320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912813" y="3532188"/>
            <a:ext cx="1333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60   15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912813" y="4102100"/>
            <a:ext cx="1776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45   15 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781550" y="5214938"/>
            <a:ext cx="4362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 60.n + 45   30 (T/c 2)</a:t>
            </a:r>
            <a:endParaRPr lang="en-US" sz="3200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046538" y="536575"/>
            <a:ext cx="2116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60.n + 45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324100" y="3532188"/>
            <a:ext cx="2781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 60.n   15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55613" y="2560638"/>
            <a:ext cx="2073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FF0000"/>
                </a:solidFill>
              </a:rPr>
              <a:t>Bài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giải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419350" y="5076825"/>
            <a:ext cx="2352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ym typeface="Symbol" pitchFamily="18" charset="2"/>
              </a:rPr>
              <a:t> 60.n   30</a:t>
            </a:r>
            <a:endParaRPr lang="en-US" sz="3200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490663" y="0"/>
            <a:ext cx="7653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Chứng minh rằng với mọi số tự nhiên n thì:</a:t>
            </a:r>
          </a:p>
        </p:txBody>
      </p:sp>
      <p:sp>
        <p:nvSpPr>
          <p:cNvPr id="49168" name="AutoShape 16"/>
          <p:cNvSpPr>
            <a:spLocks/>
          </p:cNvSpPr>
          <p:nvPr/>
        </p:nvSpPr>
        <p:spPr bwMode="auto">
          <a:xfrm>
            <a:off x="4500563" y="3617913"/>
            <a:ext cx="242887" cy="911225"/>
          </a:xfrm>
          <a:prstGeom prst="rightBrace">
            <a:avLst>
              <a:gd name="adj1" fmla="val 312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AutoShape 17"/>
          <p:cNvSpPr>
            <a:spLocks/>
          </p:cNvSpPr>
          <p:nvPr/>
        </p:nvSpPr>
        <p:spPr bwMode="auto">
          <a:xfrm>
            <a:off x="4500563" y="5076825"/>
            <a:ext cx="242887" cy="911225"/>
          </a:xfrm>
          <a:prstGeom prst="rightBrace">
            <a:avLst>
              <a:gd name="adj1" fmla="val 312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150100" y="3917950"/>
            <a:ext cx="46038" cy="227013"/>
            <a:chOff x="3390" y="1904"/>
            <a:chExt cx="29" cy="143"/>
          </a:xfrm>
        </p:grpSpPr>
        <p:sp>
          <p:nvSpPr>
            <p:cNvPr id="27701" name="Oval 19"/>
            <p:cNvSpPr>
              <a:spLocks noChangeArrowheads="1"/>
            </p:cNvSpPr>
            <p:nvPr/>
          </p:nvSpPr>
          <p:spPr bwMode="auto">
            <a:xfrm>
              <a:off x="3390" y="1904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Oval 20"/>
            <p:cNvSpPr>
              <a:spLocks noChangeArrowheads="1"/>
            </p:cNvSpPr>
            <p:nvPr/>
          </p:nvSpPr>
          <p:spPr bwMode="auto">
            <a:xfrm>
              <a:off x="3390" y="1962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Oval 21"/>
            <p:cNvSpPr>
              <a:spLocks noChangeArrowheads="1"/>
            </p:cNvSpPr>
            <p:nvPr/>
          </p:nvSpPr>
          <p:spPr bwMode="auto">
            <a:xfrm>
              <a:off x="3390" y="2018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972300" y="5395913"/>
            <a:ext cx="223838" cy="227012"/>
            <a:chOff x="3334" y="1904"/>
            <a:chExt cx="141" cy="143"/>
          </a:xfrm>
        </p:grpSpPr>
        <p:grpSp>
          <p:nvGrpSpPr>
            <p:cNvPr id="27696" name="Group 23"/>
            <p:cNvGrpSpPr>
              <a:grpSpLocks/>
            </p:cNvGrpSpPr>
            <p:nvPr/>
          </p:nvGrpSpPr>
          <p:grpSpPr bwMode="auto">
            <a:xfrm>
              <a:off x="3390" y="1904"/>
              <a:ext cx="29" cy="143"/>
              <a:chOff x="3390" y="1904"/>
              <a:chExt cx="29" cy="143"/>
            </a:xfrm>
          </p:grpSpPr>
          <p:sp>
            <p:nvSpPr>
              <p:cNvPr id="27698" name="Oval 24"/>
              <p:cNvSpPr>
                <a:spLocks noChangeArrowheads="1"/>
              </p:cNvSpPr>
              <p:nvPr/>
            </p:nvSpPr>
            <p:spPr bwMode="auto">
              <a:xfrm>
                <a:off x="3390" y="190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9" name="Oval 25"/>
              <p:cNvSpPr>
                <a:spLocks noChangeArrowheads="1"/>
              </p:cNvSpPr>
              <p:nvPr/>
            </p:nvSpPr>
            <p:spPr bwMode="auto">
              <a:xfrm>
                <a:off x="3390" y="196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0" name="Oval 26"/>
              <p:cNvSpPr>
                <a:spLocks noChangeArrowheads="1"/>
              </p:cNvSpPr>
              <p:nvPr/>
            </p:nvSpPr>
            <p:spPr bwMode="auto">
              <a:xfrm>
                <a:off x="3390" y="201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97" name="Line 27"/>
            <p:cNvSpPr>
              <a:spLocks noChangeShapeType="1"/>
            </p:cNvSpPr>
            <p:nvPr/>
          </p:nvSpPr>
          <p:spPr bwMode="auto">
            <a:xfrm flipV="1">
              <a:off x="3334" y="1906"/>
              <a:ext cx="141" cy="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579563" y="3706813"/>
            <a:ext cx="46037" cy="227012"/>
            <a:chOff x="3390" y="1904"/>
            <a:chExt cx="29" cy="143"/>
          </a:xfrm>
        </p:grpSpPr>
        <p:sp>
          <p:nvSpPr>
            <p:cNvPr id="27693" name="Oval 29"/>
            <p:cNvSpPr>
              <a:spLocks noChangeArrowheads="1"/>
            </p:cNvSpPr>
            <p:nvPr/>
          </p:nvSpPr>
          <p:spPr bwMode="auto">
            <a:xfrm>
              <a:off x="3390" y="1904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Oval 30"/>
            <p:cNvSpPr>
              <a:spLocks noChangeArrowheads="1"/>
            </p:cNvSpPr>
            <p:nvPr/>
          </p:nvSpPr>
          <p:spPr bwMode="auto">
            <a:xfrm>
              <a:off x="3390" y="1962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Oval 31"/>
            <p:cNvSpPr>
              <a:spLocks noChangeArrowheads="1"/>
            </p:cNvSpPr>
            <p:nvPr/>
          </p:nvSpPr>
          <p:spPr bwMode="auto">
            <a:xfrm>
              <a:off x="3390" y="2018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550988" y="4259263"/>
            <a:ext cx="46037" cy="227012"/>
            <a:chOff x="3390" y="1904"/>
            <a:chExt cx="29" cy="143"/>
          </a:xfrm>
        </p:grpSpPr>
        <p:sp>
          <p:nvSpPr>
            <p:cNvPr id="27690" name="Oval 33"/>
            <p:cNvSpPr>
              <a:spLocks noChangeArrowheads="1"/>
            </p:cNvSpPr>
            <p:nvPr/>
          </p:nvSpPr>
          <p:spPr bwMode="auto">
            <a:xfrm>
              <a:off x="3390" y="1904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Oval 34"/>
            <p:cNvSpPr>
              <a:spLocks noChangeArrowheads="1"/>
            </p:cNvSpPr>
            <p:nvPr/>
          </p:nvSpPr>
          <p:spPr bwMode="auto">
            <a:xfrm>
              <a:off x="3390" y="1962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Oval 35"/>
            <p:cNvSpPr>
              <a:spLocks noChangeArrowheads="1"/>
            </p:cNvSpPr>
            <p:nvPr/>
          </p:nvSpPr>
          <p:spPr bwMode="auto">
            <a:xfrm>
              <a:off x="3390" y="2018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533525" y="5243513"/>
            <a:ext cx="46038" cy="227012"/>
            <a:chOff x="3390" y="1904"/>
            <a:chExt cx="29" cy="143"/>
          </a:xfrm>
        </p:grpSpPr>
        <p:sp>
          <p:nvSpPr>
            <p:cNvPr id="27687" name="Oval 37"/>
            <p:cNvSpPr>
              <a:spLocks noChangeArrowheads="1"/>
            </p:cNvSpPr>
            <p:nvPr/>
          </p:nvSpPr>
          <p:spPr bwMode="auto">
            <a:xfrm>
              <a:off x="3390" y="1904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Oval 38"/>
            <p:cNvSpPr>
              <a:spLocks noChangeArrowheads="1"/>
            </p:cNvSpPr>
            <p:nvPr/>
          </p:nvSpPr>
          <p:spPr bwMode="auto">
            <a:xfrm>
              <a:off x="3390" y="1962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Oval 39"/>
            <p:cNvSpPr>
              <a:spLocks noChangeArrowheads="1"/>
            </p:cNvSpPr>
            <p:nvPr/>
          </p:nvSpPr>
          <p:spPr bwMode="auto">
            <a:xfrm>
              <a:off x="3390" y="2018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787775" y="3730625"/>
            <a:ext cx="46038" cy="227013"/>
            <a:chOff x="3390" y="1904"/>
            <a:chExt cx="29" cy="143"/>
          </a:xfrm>
        </p:grpSpPr>
        <p:sp>
          <p:nvSpPr>
            <p:cNvPr id="27684" name="Oval 41"/>
            <p:cNvSpPr>
              <a:spLocks noChangeArrowheads="1"/>
            </p:cNvSpPr>
            <p:nvPr/>
          </p:nvSpPr>
          <p:spPr bwMode="auto">
            <a:xfrm>
              <a:off x="3390" y="1904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Oval 42"/>
            <p:cNvSpPr>
              <a:spLocks noChangeArrowheads="1"/>
            </p:cNvSpPr>
            <p:nvPr/>
          </p:nvSpPr>
          <p:spPr bwMode="auto">
            <a:xfrm>
              <a:off x="3390" y="1962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Oval 43"/>
            <p:cNvSpPr>
              <a:spLocks noChangeArrowheads="1"/>
            </p:cNvSpPr>
            <p:nvPr/>
          </p:nvSpPr>
          <p:spPr bwMode="auto">
            <a:xfrm>
              <a:off x="3390" y="2018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3876675" y="5295900"/>
            <a:ext cx="46038" cy="227013"/>
            <a:chOff x="3390" y="1904"/>
            <a:chExt cx="29" cy="143"/>
          </a:xfrm>
        </p:grpSpPr>
        <p:sp>
          <p:nvSpPr>
            <p:cNvPr id="27681" name="Oval 45"/>
            <p:cNvSpPr>
              <a:spLocks noChangeArrowheads="1"/>
            </p:cNvSpPr>
            <p:nvPr/>
          </p:nvSpPr>
          <p:spPr bwMode="auto">
            <a:xfrm>
              <a:off x="3390" y="1904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Oval 46"/>
            <p:cNvSpPr>
              <a:spLocks noChangeArrowheads="1"/>
            </p:cNvSpPr>
            <p:nvPr/>
          </p:nvSpPr>
          <p:spPr bwMode="auto">
            <a:xfrm>
              <a:off x="3390" y="1962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Oval 47"/>
            <p:cNvSpPr>
              <a:spLocks noChangeArrowheads="1"/>
            </p:cNvSpPr>
            <p:nvPr/>
          </p:nvSpPr>
          <p:spPr bwMode="auto">
            <a:xfrm>
              <a:off x="3390" y="2018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1441450" y="5851525"/>
            <a:ext cx="223838" cy="227013"/>
            <a:chOff x="3334" y="1904"/>
            <a:chExt cx="141" cy="143"/>
          </a:xfrm>
        </p:grpSpPr>
        <p:grpSp>
          <p:nvGrpSpPr>
            <p:cNvPr id="27676" name="Group 49"/>
            <p:cNvGrpSpPr>
              <a:grpSpLocks/>
            </p:cNvGrpSpPr>
            <p:nvPr/>
          </p:nvGrpSpPr>
          <p:grpSpPr bwMode="auto">
            <a:xfrm>
              <a:off x="3390" y="1904"/>
              <a:ext cx="29" cy="143"/>
              <a:chOff x="3390" y="1904"/>
              <a:chExt cx="29" cy="143"/>
            </a:xfrm>
          </p:grpSpPr>
          <p:sp>
            <p:nvSpPr>
              <p:cNvPr id="27678" name="Oval 50"/>
              <p:cNvSpPr>
                <a:spLocks noChangeArrowheads="1"/>
              </p:cNvSpPr>
              <p:nvPr/>
            </p:nvSpPr>
            <p:spPr bwMode="auto">
              <a:xfrm>
                <a:off x="3390" y="190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9" name="Oval 51"/>
              <p:cNvSpPr>
                <a:spLocks noChangeArrowheads="1"/>
              </p:cNvSpPr>
              <p:nvPr/>
            </p:nvSpPr>
            <p:spPr bwMode="auto">
              <a:xfrm>
                <a:off x="3390" y="196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0" name="Oval 52"/>
              <p:cNvSpPr>
                <a:spLocks noChangeArrowheads="1"/>
              </p:cNvSpPr>
              <p:nvPr/>
            </p:nvSpPr>
            <p:spPr bwMode="auto">
              <a:xfrm>
                <a:off x="3390" y="201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77" name="Line 53"/>
            <p:cNvSpPr>
              <a:spLocks noChangeShapeType="1"/>
            </p:cNvSpPr>
            <p:nvPr/>
          </p:nvSpPr>
          <p:spPr bwMode="auto">
            <a:xfrm flipV="1">
              <a:off x="3334" y="1906"/>
              <a:ext cx="141" cy="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206" name="Text Box 54"/>
          <p:cNvSpPr txBox="1">
            <a:spLocks noChangeArrowheads="1"/>
          </p:cNvSpPr>
          <p:nvPr/>
        </p:nvSpPr>
        <p:spPr bwMode="auto">
          <a:xfrm>
            <a:off x="1522413" y="1665288"/>
            <a:ext cx="57165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b) Không chia hết cho 30</a:t>
            </a:r>
          </a:p>
        </p:txBody>
      </p: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1517650" y="1116013"/>
            <a:ext cx="3771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a) Chia hết cho 15</a:t>
            </a:r>
          </a:p>
        </p:txBody>
      </p:sp>
      <p:sp>
        <p:nvSpPr>
          <p:cNvPr id="49208" name="Text Box 56"/>
          <p:cNvSpPr txBox="1">
            <a:spLocks noChangeArrowheads="1"/>
          </p:cNvSpPr>
          <p:nvPr/>
        </p:nvSpPr>
        <p:spPr bwMode="auto">
          <a:xfrm>
            <a:off x="455613" y="3540125"/>
            <a:ext cx="687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a)</a:t>
            </a:r>
          </a:p>
        </p:txBody>
      </p:sp>
      <p:sp>
        <p:nvSpPr>
          <p:cNvPr id="49209" name="Text Box 57"/>
          <p:cNvSpPr txBox="1">
            <a:spLocks noChangeArrowheads="1"/>
          </p:cNvSpPr>
          <p:nvPr/>
        </p:nvSpPr>
        <p:spPr bwMode="auto">
          <a:xfrm>
            <a:off x="455613" y="5102225"/>
            <a:ext cx="687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0431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  <p:bldP spid="49158" grpId="0"/>
      <p:bldP spid="49160" grpId="0"/>
      <p:bldP spid="49162" grpId="0"/>
      <p:bldP spid="49163" grpId="0"/>
      <p:bldP spid="49164" grpId="0"/>
      <p:bldP spid="49165" grpId="0"/>
      <p:bldP spid="49166" grpId="0"/>
      <p:bldP spid="49167" grpId="0"/>
      <p:bldP spid="49168" grpId="0" animBg="1"/>
      <p:bldP spid="49169" grpId="0" animBg="1"/>
      <p:bldP spid="49206" grpId="0"/>
      <p:bldP spid="49207" grpId="0"/>
      <p:bldP spid="49208" grpId="0"/>
      <p:bldP spid="49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9388" y="44624"/>
            <a:ext cx="38417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</a:rPr>
              <a:t>Hướng dẫn về nhà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19113" y="476672"/>
            <a:ext cx="84074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r>
              <a:rPr lang="en-US" sz="3200" dirty="0"/>
              <a:t>   </a:t>
            </a:r>
            <a:r>
              <a:rPr lang="en-US" sz="3200" b="1" dirty="0"/>
              <a:t>1. </a:t>
            </a:r>
            <a:r>
              <a:rPr lang="pt-BR" b="1" dirty="0"/>
              <a:t>H</a:t>
            </a:r>
            <a:r>
              <a:rPr lang="vi-VN" b="1" dirty="0"/>
              <a:t>ướng dẫn học bài cũ</a:t>
            </a:r>
            <a:endParaRPr lang="pt-BR" b="1" dirty="0"/>
          </a:p>
          <a:p>
            <a:pPr lvl="1" eaLnBrk="1" hangingPunct="1"/>
            <a:r>
              <a:rPr lang="pt-BR" dirty="0"/>
              <a:t>- Phát biểu tính chất chia hết của 1 tổng? Nếu trong tổng có 1 số hạng không chia hết cho 1 số  thì tổng có chia hết không  </a:t>
            </a:r>
            <a:endParaRPr lang="sv-SE" dirty="0"/>
          </a:p>
          <a:p>
            <a:pPr lvl="1" eaLnBrk="1" hangingPunct="1">
              <a:buFontTx/>
              <a:buChar char="-"/>
            </a:pPr>
            <a:r>
              <a:rPr lang="sv-SE" dirty="0"/>
              <a:t>Làm bài tập: 83, 84, 85 (SGK - 35, 36); 114 </a:t>
            </a:r>
            <a:r>
              <a:rPr lang="en-US" dirty="0">
                <a:sym typeface="Symbol" pitchFamily="18" charset="2"/>
              </a:rPr>
              <a:t></a:t>
            </a:r>
            <a:r>
              <a:rPr lang="sv-SE" dirty="0"/>
              <a:t> 117 (SBT - 17).</a:t>
            </a:r>
          </a:p>
          <a:p>
            <a:pPr lvl="1" eaLnBrk="1" hangingPunct="1">
              <a:buFontTx/>
              <a:buChar char="-"/>
            </a:pP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“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”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19113" y="4005064"/>
            <a:ext cx="84074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/>
              <a:t>   </a:t>
            </a:r>
            <a:r>
              <a:rPr lang="en-US" sz="3200" b="1" dirty="0"/>
              <a:t>2. </a:t>
            </a:r>
            <a:r>
              <a:rPr lang="sv-SE" b="1" dirty="0"/>
              <a:t>H</a:t>
            </a:r>
            <a:r>
              <a:rPr lang="vi-VN" b="1" dirty="0"/>
              <a:t>ướng dẫn học bài </a:t>
            </a:r>
            <a:r>
              <a:rPr lang="sv-SE" b="1" dirty="0"/>
              <a:t>mới</a:t>
            </a:r>
          </a:p>
          <a:p>
            <a:pPr eaLnBrk="1" hangingPunct="1"/>
            <a:r>
              <a:rPr lang="sv-SE" dirty="0"/>
              <a:t>- ? Lấy các ví dụ về số có tận cùng là 0. Xét xem số đó có chia hết cho 2, cho 5 không? Vì sao?</a:t>
            </a:r>
          </a:p>
          <a:p>
            <a:pPr eaLnBrk="1" hangingPunct="1"/>
            <a:r>
              <a:rPr lang="sv-SE" dirty="0"/>
              <a:t>- Nh</a:t>
            </a:r>
            <a:r>
              <a:rPr lang="vi-VN" dirty="0"/>
              <a:t>ững sô như thế nào th</a:t>
            </a:r>
            <a:r>
              <a:rPr lang="sv-SE" dirty="0"/>
              <a:t>Ì</a:t>
            </a:r>
            <a:r>
              <a:rPr lang="vi-VN" dirty="0"/>
              <a:t> chia hết cho 2 , cho 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01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8784" y="2505090"/>
                <a:ext cx="48894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2000 + 538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4000" dirty="0" smtClean="0"/>
                  <a:t> 2  </a:t>
                </a:r>
                <a:r>
                  <a:rPr lang="en-US" sz="4000" dirty="0" err="1" smtClean="0"/>
                  <a:t>không</a:t>
                </a:r>
                <a:r>
                  <a:rPr lang="en-US" sz="4000" dirty="0" smtClean="0"/>
                  <a:t>?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784" y="2505090"/>
                <a:ext cx="488948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4489" t="-15517" r="-336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9552" y="116632"/>
            <a:ext cx="5395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HOẠT ĐỘNG KHỞI ĐỘNG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6632"/>
            <a:ext cx="79805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TIẾT 19: BÀI 10: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TÍNH CHẤT CHIA HẾT CỦA MỘT TỔNG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268760"/>
            <a:ext cx="5367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1) </a:t>
            </a:r>
            <a:r>
              <a:rPr lang="en-US" sz="4000" dirty="0" err="1" smtClean="0"/>
              <a:t>Nhắc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sự</a:t>
            </a:r>
            <a:r>
              <a:rPr lang="en-US" sz="4000" dirty="0" smtClean="0"/>
              <a:t> chia </a:t>
            </a:r>
            <a:r>
              <a:rPr lang="en-US" sz="4000" dirty="0" err="1" smtClean="0"/>
              <a:t>hết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42552" y="1772816"/>
            <a:ext cx="18572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err="1" smtClean="0"/>
              <a:t>Ký</a:t>
            </a:r>
            <a:r>
              <a:rPr lang="en-US" sz="3800" dirty="0" smtClean="0"/>
              <a:t> </a:t>
            </a:r>
            <a:r>
              <a:rPr lang="en-US" sz="3800" dirty="0" err="1" smtClean="0"/>
              <a:t>hiệu</a:t>
            </a:r>
            <a:r>
              <a:rPr lang="en-US" sz="3800" dirty="0" smtClean="0"/>
              <a:t>: 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842552" y="2276872"/>
            <a:ext cx="20575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: 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3808" y="2276872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76872"/>
                <a:ext cx="458780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7584" y="2967916"/>
            <a:ext cx="33672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err="1" smtClean="0"/>
              <a:t>Không</a:t>
            </a:r>
            <a:r>
              <a:rPr lang="en-US" sz="3800" dirty="0" smtClean="0"/>
              <a:t>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: </a:t>
            </a:r>
            <a:endParaRPr lang="en-US" sz="3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384802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57236" y="2937138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236" y="2937138"/>
                <a:ext cx="458780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4283968" y="3140968"/>
            <a:ext cx="37721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776" y="44624"/>
            <a:ext cx="3147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) </a:t>
            </a: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chất</a:t>
            </a:r>
            <a:r>
              <a:rPr lang="en-US" sz="4000" dirty="0" smtClean="0"/>
              <a:t> 1: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962725"/>
                <a:ext cx="37444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i="1" dirty="0" smtClean="0"/>
                  <a:t>a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m </a:t>
                </a:r>
                <a:r>
                  <a:rPr lang="en-US" sz="3800" i="1" dirty="0" err="1" smtClean="0"/>
                  <a:t>và</a:t>
                </a:r>
                <a:r>
                  <a:rPr lang="en-US" sz="3800" i="1" dirty="0" smtClean="0"/>
                  <a:t> b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  <m:r>
                      <a:rPr lang="en-US" sz="3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800" i="1" dirty="0" smtClean="0"/>
                  <a:t>m</a:t>
                </a:r>
                <a:endParaRPr lang="en-US" sz="38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62725"/>
                <a:ext cx="374441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5203" t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519738"/>
              </p:ext>
            </p:extLst>
          </p:nvPr>
        </p:nvGraphicFramePr>
        <p:xfrm>
          <a:off x="3275856" y="1124744"/>
          <a:ext cx="64807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4" imgW="190440" imgH="152280" progId="Equation.DSMT4">
                  <p:embed/>
                </p:oleObj>
              </mc:Choice>
              <mc:Fallback>
                <p:oleObj name="Equation" r:id="rId4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1124744"/>
                        <a:ext cx="648072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95936" y="951692"/>
                <a:ext cx="2194832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i="1" dirty="0" smtClean="0"/>
                  <a:t>(a + b)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</a:t>
                </a:r>
                <a:endParaRPr lang="en-US" sz="38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951692"/>
                <a:ext cx="2194832" cy="677108"/>
              </a:xfrm>
              <a:prstGeom prst="rect">
                <a:avLst/>
              </a:prstGeom>
              <a:blipFill rotWithShape="1">
                <a:blip r:embed="rId6"/>
                <a:stretch>
                  <a:fillRect l="-9167" t="-14414" r="-8056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520" y="1988840"/>
                <a:ext cx="37444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i="1" dirty="0" smtClean="0"/>
                  <a:t>a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m </a:t>
                </a:r>
                <a:r>
                  <a:rPr lang="en-US" sz="3800" i="1" dirty="0" err="1" smtClean="0"/>
                  <a:t>và</a:t>
                </a:r>
                <a:r>
                  <a:rPr lang="en-US" sz="3800" i="1" dirty="0" smtClean="0"/>
                  <a:t> b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  <m:r>
                      <a:rPr lang="en-US" sz="3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800" i="1" dirty="0" smtClean="0"/>
                  <a:t>m</a:t>
                </a:r>
                <a:endParaRPr lang="en-US" sz="38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88840"/>
                <a:ext cx="3744416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5203" t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806203"/>
              </p:ext>
            </p:extLst>
          </p:nvPr>
        </p:nvGraphicFramePr>
        <p:xfrm>
          <a:off x="3275856" y="2203524"/>
          <a:ext cx="6477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203524"/>
                        <a:ext cx="6477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77501" y="1988840"/>
                <a:ext cx="210666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i="1" dirty="0" smtClean="0"/>
                  <a:t>(a - b)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</a:t>
                </a:r>
                <a:endParaRPr lang="en-US" sz="3800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501" y="1988840"/>
                <a:ext cx="2106667" cy="677108"/>
              </a:xfrm>
              <a:prstGeom prst="rect">
                <a:avLst/>
              </a:prstGeom>
              <a:blipFill rotWithShape="1">
                <a:blip r:embed="rId10"/>
                <a:stretch>
                  <a:fillRect l="-9249" t="-14414" r="-8382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512" y="3050957"/>
                <a:ext cx="37444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i="1" dirty="0" smtClean="0"/>
                  <a:t>a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m ,b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  <m:r>
                      <a:rPr lang="en-US" sz="3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800" i="1" dirty="0" smtClean="0"/>
                  <a:t>m ,c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 </a:t>
                </a:r>
                <a:endParaRPr lang="en-US" sz="38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50957"/>
                <a:ext cx="3744416" cy="954107"/>
              </a:xfrm>
              <a:prstGeom prst="rect">
                <a:avLst/>
              </a:prstGeom>
              <a:blipFill rotWithShape="1">
                <a:blip r:embed="rId11"/>
                <a:stretch>
                  <a:fillRect l="-5203" t="-10191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293287"/>
              </p:ext>
            </p:extLst>
          </p:nvPr>
        </p:nvGraphicFramePr>
        <p:xfrm>
          <a:off x="3635896" y="3211636"/>
          <a:ext cx="6477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211636"/>
                        <a:ext cx="6477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83377" y="3039924"/>
                <a:ext cx="286488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i="1" dirty="0" smtClean="0"/>
                  <a:t>(a + b + c)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</a:t>
                </a:r>
                <a:endParaRPr lang="en-US" sz="3800" i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377" y="3039924"/>
                <a:ext cx="2864887" cy="677108"/>
              </a:xfrm>
              <a:prstGeom prst="rect">
                <a:avLst/>
              </a:prstGeom>
              <a:blipFill rotWithShape="1">
                <a:blip r:embed="rId13"/>
                <a:stretch>
                  <a:fillRect l="-7021" t="-14414" r="-574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32546" y="1052736"/>
            <a:ext cx="6448325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7504" y="2060848"/>
            <a:ext cx="6448325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7504" y="3140968"/>
            <a:ext cx="7007925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496" y="4390653"/>
            <a:ext cx="824501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 err="1" smtClean="0"/>
              <a:t>Nếu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tất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cả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các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hạng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của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một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tổng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đều</a:t>
            </a:r>
            <a:endParaRPr lang="en-US" sz="3800" i="1" dirty="0" smtClean="0"/>
          </a:p>
          <a:p>
            <a:r>
              <a:rPr lang="en-US" sz="3800" i="1" dirty="0" smtClean="0"/>
              <a:t>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cùng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một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thì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tổng</a:t>
            </a:r>
            <a:r>
              <a:rPr lang="en-US" sz="3800" i="1" dirty="0" smtClean="0"/>
              <a:t> </a:t>
            </a:r>
          </a:p>
          <a:p>
            <a:r>
              <a:rPr lang="en-US" sz="3800" i="1" dirty="0" smtClean="0"/>
              <a:t>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đó</a:t>
            </a:r>
            <a:r>
              <a:rPr lang="en-US" sz="3800" i="1" dirty="0" smtClean="0"/>
              <a:t>  </a:t>
            </a:r>
            <a:endParaRPr lang="en-US" sz="3800" i="1" dirty="0"/>
          </a:p>
        </p:txBody>
      </p:sp>
    </p:spTree>
    <p:extLst>
      <p:ext uri="{BB962C8B-B14F-4D97-AF65-F5344CB8AC3E}">
        <p14:creationId xmlns:p14="http://schemas.microsoft.com/office/powerpoint/2010/main" val="12215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0" grpId="0"/>
      <p:bldP spid="23" grpId="0"/>
      <p:bldP spid="24" grpId="0" animBg="1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76" y="44624"/>
            <a:ext cx="3147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3) </a:t>
            </a: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chất</a:t>
            </a:r>
            <a:r>
              <a:rPr lang="en-US" sz="4000" dirty="0" smtClean="0"/>
              <a:t> 2: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962725"/>
                <a:ext cx="37444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i="1" dirty="0" smtClean="0"/>
                  <a:t>a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 </a:t>
                </a:r>
                <a:r>
                  <a:rPr lang="en-US" sz="3800" i="1" dirty="0" err="1" smtClean="0"/>
                  <a:t>và</a:t>
                </a:r>
                <a:r>
                  <a:rPr lang="en-US" sz="3800" i="1" dirty="0" smtClean="0"/>
                  <a:t> b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  <m:r>
                      <a:rPr lang="en-US" sz="3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800" i="1" dirty="0" smtClean="0"/>
                  <a:t>m</a:t>
                </a:r>
                <a:endParaRPr lang="en-US" sz="38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62725"/>
                <a:ext cx="374441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5203" t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594388" y="1196752"/>
            <a:ext cx="37721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519738"/>
              </p:ext>
            </p:extLst>
          </p:nvPr>
        </p:nvGraphicFramePr>
        <p:xfrm>
          <a:off x="3276600" y="1125538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4" imgW="190440" imgH="152280" progId="Equation.DSMT4">
                  <p:embed/>
                </p:oleObj>
              </mc:Choice>
              <mc:Fallback>
                <p:oleObj name="Equation" r:id="rId4" imgW="190440" imgH="152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25538"/>
                        <a:ext cx="647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5936" y="951692"/>
                <a:ext cx="2194832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i="1" dirty="0" smtClean="0"/>
                  <a:t>(a + b)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</a:t>
                </a:r>
                <a:endParaRPr lang="en-US" sz="38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951692"/>
                <a:ext cx="2194832" cy="677108"/>
              </a:xfrm>
              <a:prstGeom prst="rect">
                <a:avLst/>
              </a:prstGeom>
              <a:blipFill rotWithShape="1">
                <a:blip r:embed="rId6"/>
                <a:stretch>
                  <a:fillRect l="-9167" t="-14414" r="-8056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5346916" y="1124744"/>
            <a:ext cx="37721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1988840"/>
                <a:ext cx="37444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i="1" dirty="0" smtClean="0"/>
                  <a:t>a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 </a:t>
                </a:r>
                <a:r>
                  <a:rPr lang="en-US" sz="3800" i="1" dirty="0" err="1" smtClean="0"/>
                  <a:t>và</a:t>
                </a:r>
                <a:r>
                  <a:rPr lang="en-US" sz="3800" i="1" dirty="0" smtClean="0"/>
                  <a:t> b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  <m:r>
                      <a:rPr lang="en-US" sz="3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800" i="1" dirty="0" smtClean="0"/>
                  <a:t>m</a:t>
                </a:r>
                <a:endParaRPr lang="en-US" sz="38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88840"/>
                <a:ext cx="3744416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5203" t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611560" y="2204864"/>
            <a:ext cx="37721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740712"/>
              </p:ext>
            </p:extLst>
          </p:nvPr>
        </p:nvGraphicFramePr>
        <p:xfrm>
          <a:off x="3275856" y="2205112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205112"/>
                        <a:ext cx="647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77501" y="1988840"/>
                <a:ext cx="210666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i="1" dirty="0" smtClean="0"/>
                  <a:t>(a - b)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</a:t>
                </a:r>
                <a:endParaRPr lang="en-US" sz="3800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501" y="1988840"/>
                <a:ext cx="2106667" cy="677108"/>
              </a:xfrm>
              <a:prstGeom prst="rect">
                <a:avLst/>
              </a:prstGeom>
              <a:blipFill rotWithShape="1">
                <a:blip r:embed="rId9"/>
                <a:stretch>
                  <a:fillRect l="-9249" t="-14414" r="-8382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5220072" y="2204864"/>
            <a:ext cx="37721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512" y="3050957"/>
                <a:ext cx="37444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i="1" dirty="0" smtClean="0"/>
                  <a:t>a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  <m:r>
                      <a:rPr lang="en-US" sz="3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800" i="1" dirty="0" smtClean="0"/>
                  <a:t>m ,b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  <m:r>
                      <a:rPr lang="en-US" sz="3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800" i="1" dirty="0" smtClean="0"/>
                  <a:t>m ,c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 </a:t>
                </a:r>
                <a:endParaRPr lang="en-US" sz="38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50957"/>
                <a:ext cx="3744416" cy="954107"/>
              </a:xfrm>
              <a:prstGeom prst="rect">
                <a:avLst/>
              </a:prstGeom>
              <a:blipFill rotWithShape="1">
                <a:blip r:embed="rId10"/>
                <a:stretch>
                  <a:fillRect l="-5203" t="-10191" r="-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539552" y="3212976"/>
            <a:ext cx="37721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223085"/>
              </p:ext>
            </p:extLst>
          </p:nvPr>
        </p:nvGraphicFramePr>
        <p:xfrm>
          <a:off x="3851920" y="3212976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212976"/>
                        <a:ext cx="647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71409" y="3039924"/>
                <a:ext cx="286488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i="1" dirty="0" smtClean="0"/>
                  <a:t>(a + b + c)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</a:t>
                </a:r>
                <a:endParaRPr lang="en-US" sz="3800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409" y="3039924"/>
                <a:ext cx="2864887" cy="677108"/>
              </a:xfrm>
              <a:prstGeom prst="rect">
                <a:avLst/>
              </a:prstGeom>
              <a:blipFill rotWithShape="1">
                <a:blip r:embed="rId12"/>
                <a:stretch>
                  <a:fillRect l="-6809" t="-14414" r="-5957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6427036" y="3212976"/>
            <a:ext cx="37721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2546" y="1052736"/>
            <a:ext cx="6448325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7504" y="2060848"/>
            <a:ext cx="6448325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7504" y="3140968"/>
            <a:ext cx="7007925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496" y="4390653"/>
            <a:ext cx="902567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 err="1" smtClean="0"/>
              <a:t>Nếu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chỉ</a:t>
            </a:r>
            <a:r>
              <a:rPr lang="en-US" sz="3800" i="1" dirty="0"/>
              <a:t> </a:t>
            </a:r>
            <a:r>
              <a:rPr lang="en-US" sz="3800" i="1" dirty="0" err="1" smtClean="0"/>
              <a:t>có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một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hạng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của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tổng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không</a:t>
            </a:r>
            <a:r>
              <a:rPr lang="en-US" sz="3800" i="1" dirty="0" smtClean="0"/>
              <a:t> chia </a:t>
            </a:r>
          </a:p>
          <a:p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một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,</a:t>
            </a:r>
            <a:r>
              <a:rPr lang="en-US" sz="3800" i="1" dirty="0" err="1" smtClean="0"/>
              <a:t>còn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các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khác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đều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</a:p>
          <a:p>
            <a:r>
              <a:rPr lang="en-US" sz="3800" i="1" dirty="0" err="1" smtClean="0"/>
              <a:t>cho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đó</a:t>
            </a:r>
            <a:r>
              <a:rPr lang="en-US" sz="3800" i="1" dirty="0" smtClean="0"/>
              <a:t>  </a:t>
            </a:r>
            <a:r>
              <a:rPr lang="en-US" sz="3800" i="1" dirty="0" err="1" smtClean="0"/>
              <a:t>thì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tổng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không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đó</a:t>
            </a:r>
            <a:r>
              <a:rPr lang="en-US" sz="3800" i="1" dirty="0" smtClean="0"/>
              <a:t>.</a:t>
            </a:r>
            <a:endParaRPr lang="en-US" sz="3800" i="1" dirty="0"/>
          </a:p>
        </p:txBody>
      </p:sp>
    </p:spTree>
    <p:extLst>
      <p:ext uri="{BB962C8B-B14F-4D97-AF65-F5344CB8AC3E}">
        <p14:creationId xmlns:p14="http://schemas.microsoft.com/office/powerpoint/2010/main" val="9390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9" grpId="0"/>
      <p:bldP spid="21" grpId="0" animBg="1"/>
      <p:bldP spid="22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776" y="44624"/>
            <a:ext cx="2657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4</a:t>
            </a:r>
            <a:r>
              <a:rPr lang="en-US" sz="4000" dirty="0" smtClean="0"/>
              <a:t>) </a:t>
            </a:r>
            <a:r>
              <a:rPr lang="en-US" sz="4000" dirty="0" err="1" smtClean="0"/>
              <a:t>Mở</a:t>
            </a:r>
            <a:r>
              <a:rPr lang="en-US" sz="4000" dirty="0" smtClean="0"/>
              <a:t> </a:t>
            </a:r>
            <a:r>
              <a:rPr lang="en-US" sz="4000" dirty="0" err="1" smtClean="0"/>
              <a:t>rộng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704890"/>
            <a:ext cx="6717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chất</a:t>
            </a:r>
            <a:r>
              <a:rPr lang="en-US" sz="4000" dirty="0" smtClean="0"/>
              <a:t> chia </a:t>
            </a:r>
            <a:r>
              <a:rPr lang="en-US" sz="4000" dirty="0" err="1" smtClean="0"/>
              <a:t>hết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tích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9994" y="1700808"/>
            <a:ext cx="785240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 err="1" smtClean="0"/>
              <a:t>Nếu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một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thừa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của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một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tích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</a:p>
          <a:p>
            <a:r>
              <a:rPr lang="en-US" sz="3800" i="1" dirty="0" err="1" smtClean="0"/>
              <a:t>cho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một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thì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tích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đó</a:t>
            </a:r>
            <a:r>
              <a:rPr lang="en-US" sz="3800" i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8692" y="3050957"/>
                <a:ext cx="37444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i="1" dirty="0" smtClean="0"/>
                  <a:t>a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  <m:r>
                      <a:rPr lang="en-US" sz="3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800" i="1" dirty="0" smtClean="0"/>
                  <a:t>m ,b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  <m:r>
                      <a:rPr lang="en-US" sz="3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800" i="1" dirty="0" smtClean="0"/>
                  <a:t>m ,c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 </a:t>
                </a:r>
                <a:endParaRPr lang="en-US" sz="38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2" y="3050957"/>
                <a:ext cx="374441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5212" t="-10191" r="-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2915816" y="3284984"/>
            <a:ext cx="37721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763688" y="3284984"/>
            <a:ext cx="37721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38826"/>
              </p:ext>
            </p:extLst>
          </p:nvPr>
        </p:nvGraphicFramePr>
        <p:xfrm>
          <a:off x="3924300" y="3213100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4" imgW="190417" imgH="152334" progId="Equation.DSMT4">
                  <p:embed/>
                </p:oleObj>
              </mc:Choice>
              <mc:Fallback>
                <p:oleObj name="Equation" r:id="rId4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213100"/>
                        <a:ext cx="647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15425" y="3039924"/>
                <a:ext cx="2627642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i="1" dirty="0" smtClean="0"/>
                  <a:t>(a . b </a:t>
                </a:r>
                <a:r>
                  <a:rPr lang="en-US" sz="3800" i="1" dirty="0"/>
                  <a:t>.</a:t>
                </a:r>
                <a:r>
                  <a:rPr lang="en-US" sz="3800" i="1" dirty="0" smtClean="0"/>
                  <a:t> c)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m</a:t>
                </a:r>
                <a:endParaRPr lang="en-US" sz="38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425" y="3039924"/>
                <a:ext cx="2627642" cy="677108"/>
              </a:xfrm>
              <a:prstGeom prst="rect">
                <a:avLst/>
              </a:prstGeom>
              <a:blipFill rotWithShape="1">
                <a:blip r:embed="rId6"/>
                <a:stretch>
                  <a:fillRect l="-7657" t="-14414" r="-6497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07504" y="3140968"/>
            <a:ext cx="7007925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4581128"/>
                <a:ext cx="4751622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 smtClean="0">
                    <a:ea typeface="Cambria Math"/>
                  </a:rPr>
                  <a:t>VD: 2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/>
                  <a:t> </a:t>
                </a:r>
                <a:r>
                  <a:rPr lang="en-US" sz="3800" i="1" dirty="0" smtClean="0"/>
                  <a:t>4 , 12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/>
                  <a:t> </a:t>
                </a:r>
                <a:r>
                  <a:rPr lang="en-US" sz="3800" i="1" dirty="0" smtClean="0"/>
                  <a:t> 4 , 5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/>
                  <a:t> </a:t>
                </a:r>
                <a:r>
                  <a:rPr lang="en-US" sz="3800" i="1" dirty="0" smtClean="0"/>
                  <a:t>4 </a:t>
                </a:r>
                <a:endParaRPr lang="en-US" sz="3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81128"/>
                <a:ext cx="4751622" cy="677108"/>
              </a:xfrm>
              <a:prstGeom prst="rect">
                <a:avLst/>
              </a:prstGeom>
              <a:blipFill rotWithShape="1">
                <a:blip r:embed="rId7"/>
                <a:stretch>
                  <a:fillRect l="-4236" t="-14286" r="-3081" b="-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1242460" y="4797152"/>
            <a:ext cx="37721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78764" y="4797152"/>
            <a:ext cx="37721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34175"/>
              </p:ext>
            </p:extLst>
          </p:nvPr>
        </p:nvGraphicFramePr>
        <p:xfrm>
          <a:off x="4716388" y="4725392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388" y="4725392"/>
                        <a:ext cx="647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25273" y="4552092"/>
                <a:ext cx="2775119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i="1" dirty="0" smtClean="0"/>
                  <a:t>(</a:t>
                </a:r>
                <a:r>
                  <a:rPr lang="en-US" sz="3800" i="1" dirty="0"/>
                  <a:t>2</a:t>
                </a:r>
                <a:r>
                  <a:rPr lang="en-US" sz="3800" i="1" dirty="0" smtClean="0"/>
                  <a:t> . 12 </a:t>
                </a:r>
                <a:r>
                  <a:rPr lang="en-US" sz="3800" i="1" dirty="0"/>
                  <a:t>.</a:t>
                </a:r>
                <a:r>
                  <a:rPr lang="en-US" sz="3800" i="1" dirty="0" smtClean="0"/>
                  <a:t> </a:t>
                </a:r>
                <a:r>
                  <a:rPr lang="en-US" sz="3800" i="1" dirty="0"/>
                  <a:t>5</a:t>
                </a:r>
                <a:r>
                  <a:rPr lang="en-US" sz="3800" i="1" dirty="0" smtClean="0"/>
                  <a:t>)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i="1" dirty="0" smtClean="0"/>
                  <a:t> 4</a:t>
                </a:r>
                <a:endParaRPr lang="en-US" sz="38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73" y="4552092"/>
                <a:ext cx="2775119" cy="677108"/>
              </a:xfrm>
              <a:prstGeom prst="rect">
                <a:avLst/>
              </a:prstGeom>
              <a:blipFill rotWithShape="1">
                <a:blip r:embed="rId9"/>
                <a:stretch>
                  <a:fillRect l="-7253" t="-14414" r="-6154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 animBg="1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776" y="44624"/>
            <a:ext cx="2884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5</a:t>
            </a:r>
            <a:r>
              <a:rPr lang="en-US" sz="4000" dirty="0" smtClean="0"/>
              <a:t>) </a:t>
            </a:r>
            <a:r>
              <a:rPr lang="en-US" sz="4000" dirty="0" err="1" smtClean="0"/>
              <a:t>Luyện</a:t>
            </a:r>
            <a:r>
              <a:rPr lang="en-US" sz="4000" dirty="0" smtClean="0"/>
              <a:t> </a:t>
            </a:r>
            <a:r>
              <a:rPr lang="en-US" sz="4000" dirty="0" err="1" smtClean="0"/>
              <a:t>tập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76263"/>
            <a:ext cx="412837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 err="1" smtClean="0"/>
              <a:t>Bài</a:t>
            </a:r>
            <a:r>
              <a:rPr lang="en-US" sz="3900" dirty="0" smtClean="0"/>
              <a:t> 1: </a:t>
            </a:r>
            <a:r>
              <a:rPr lang="en-US" sz="3900" dirty="0" err="1" smtClean="0"/>
              <a:t>Đúng</a:t>
            </a:r>
            <a:r>
              <a:rPr lang="en-US" sz="3900" dirty="0" smtClean="0"/>
              <a:t> hay </a:t>
            </a:r>
            <a:r>
              <a:rPr lang="en-US" sz="3900" dirty="0" err="1" smtClean="0"/>
              <a:t>sai</a:t>
            </a:r>
            <a:r>
              <a:rPr lang="en-US" sz="3900" dirty="0" smtClean="0"/>
              <a:t>:</a:t>
            </a:r>
            <a:endParaRPr lang="en-US" sz="39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69216"/>
              </p:ext>
            </p:extLst>
          </p:nvPr>
        </p:nvGraphicFramePr>
        <p:xfrm>
          <a:off x="1043608" y="1484784"/>
          <a:ext cx="6096000" cy="35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1224136"/>
                <a:gridCol w="1343472"/>
              </a:tblGrid>
              <a:tr h="864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5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4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3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7744" y="1527756"/>
            <a:ext cx="9348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err="1" smtClean="0"/>
              <a:t>Câu</a:t>
            </a:r>
            <a:endParaRPr lang="en-US" sz="38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1556792"/>
            <a:ext cx="12314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err="1" smtClean="0"/>
              <a:t>Đúng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941385" y="1556792"/>
            <a:ext cx="7553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err="1" smtClean="0"/>
              <a:t>Sai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608" y="2391852"/>
                <a:ext cx="347402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 smtClean="0"/>
                  <a:t>a) 134 . 4 + 16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dirty="0" smtClean="0"/>
                  <a:t> 4</a:t>
                </a:r>
                <a:endParaRPr lang="en-US" sz="3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391852"/>
                <a:ext cx="3474028" cy="677108"/>
              </a:xfrm>
              <a:prstGeom prst="rect">
                <a:avLst/>
              </a:prstGeom>
              <a:blipFill rotWithShape="1">
                <a:blip r:embed="rId2"/>
                <a:stretch>
                  <a:fillRect l="-5614" t="-14414" r="-4912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608" y="3327956"/>
                <a:ext cx="313900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/>
                  <a:t>b</a:t>
                </a:r>
                <a:r>
                  <a:rPr lang="en-US" sz="3800" dirty="0" smtClean="0"/>
                  <a:t>) 21. 8 + 17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dirty="0" smtClean="0"/>
                  <a:t> 8</a:t>
                </a:r>
                <a:endParaRPr lang="en-US" sz="3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327956"/>
                <a:ext cx="3139001" cy="677108"/>
              </a:xfrm>
              <a:prstGeom prst="rect">
                <a:avLst/>
              </a:prstGeom>
              <a:blipFill rotWithShape="1">
                <a:blip r:embed="rId3"/>
                <a:stretch>
                  <a:fillRect l="-6214" t="-14414" r="-5437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7972" y="4264060"/>
                <a:ext cx="322556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 smtClean="0"/>
                  <a:t>c) 3. 100 +34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en-US" sz="3800" dirty="0" smtClean="0"/>
                  <a:t> 6</a:t>
                </a:r>
                <a:endParaRPr lang="en-US" sz="3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72" y="4264060"/>
                <a:ext cx="3225563" cy="677108"/>
              </a:xfrm>
              <a:prstGeom prst="rect">
                <a:avLst/>
              </a:prstGeom>
              <a:blipFill rotWithShape="1">
                <a:blip r:embed="rId4"/>
                <a:stretch>
                  <a:fillRect l="-6049" t="-14286" r="-5293" b="-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04048" y="2420888"/>
            <a:ext cx="3962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x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3255948"/>
            <a:ext cx="3962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x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1962" y="4149080"/>
            <a:ext cx="3962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x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2" name="Oval 132"/>
          <p:cNvSpPr>
            <a:spLocks noChangeArrowheads="1"/>
          </p:cNvSpPr>
          <p:nvPr/>
        </p:nvSpPr>
        <p:spPr bwMode="auto">
          <a:xfrm>
            <a:off x="7840663" y="4962525"/>
            <a:ext cx="358775" cy="4318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41091" name="Oval 131"/>
          <p:cNvSpPr>
            <a:spLocks noChangeArrowheads="1"/>
          </p:cNvSpPr>
          <p:nvPr/>
        </p:nvSpPr>
        <p:spPr bwMode="auto">
          <a:xfrm>
            <a:off x="7242175" y="3933304"/>
            <a:ext cx="358775" cy="4318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41090" name="Oval 130"/>
          <p:cNvSpPr>
            <a:spLocks noChangeArrowheads="1"/>
          </p:cNvSpPr>
          <p:nvPr/>
        </p:nvSpPr>
        <p:spPr bwMode="auto">
          <a:xfrm>
            <a:off x="7242175" y="3141216"/>
            <a:ext cx="358775" cy="4318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41089" name="Oval 129"/>
          <p:cNvSpPr>
            <a:spLocks noChangeArrowheads="1"/>
          </p:cNvSpPr>
          <p:nvPr/>
        </p:nvSpPr>
        <p:spPr bwMode="auto">
          <a:xfrm>
            <a:off x="3160713" y="5021263"/>
            <a:ext cx="358775" cy="4318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41088" name="Oval 128"/>
          <p:cNvSpPr>
            <a:spLocks noChangeArrowheads="1"/>
          </p:cNvSpPr>
          <p:nvPr/>
        </p:nvSpPr>
        <p:spPr bwMode="auto">
          <a:xfrm>
            <a:off x="2308225" y="3933056"/>
            <a:ext cx="358775" cy="4318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41085" name="Oval 125"/>
          <p:cNvSpPr>
            <a:spLocks noChangeArrowheads="1"/>
          </p:cNvSpPr>
          <p:nvPr/>
        </p:nvSpPr>
        <p:spPr bwMode="auto">
          <a:xfrm>
            <a:off x="2301875" y="3069208"/>
            <a:ext cx="358775" cy="4318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sym typeface="Webdings" pitchFamily="18" charset="2"/>
              </a:rPr>
              <a:t></a:t>
            </a:r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3505200" y="4916488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8</a:t>
            </a: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350838" y="2924944"/>
            <a:ext cx="2232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(1) 80 + 16</a:t>
            </a: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0" y="692696"/>
            <a:ext cx="1689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accent2"/>
                </a:solidFill>
              </a:rPr>
              <a:t>    </a:t>
            </a:r>
            <a:r>
              <a:rPr lang="en-US" sz="3200" b="1" dirty="0" err="1" smtClean="0">
                <a:solidFill>
                  <a:schemeClr val="accent2"/>
                </a:solidFill>
              </a:rPr>
              <a:t>Bài</a:t>
            </a:r>
            <a:r>
              <a:rPr lang="en-US" sz="3200" b="1" dirty="0" smtClean="0">
                <a:solidFill>
                  <a:schemeClr val="accent2"/>
                </a:solidFill>
              </a:rPr>
              <a:t> 2: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354013" y="3861048"/>
            <a:ext cx="195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(2) 80 - 16</a:t>
            </a: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5211763" y="2996952"/>
            <a:ext cx="2152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(4) 80 + 12</a:t>
            </a: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5222875" y="3789040"/>
            <a:ext cx="2130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(5) 80 - 12</a:t>
            </a:r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317500" y="4927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(3) 32 + 40 + 24</a:t>
            </a:r>
          </a:p>
        </p:txBody>
      </p:sp>
      <p:sp>
        <p:nvSpPr>
          <p:cNvPr id="41005" name="Text Box 45"/>
          <p:cNvSpPr txBox="1">
            <a:spLocks noChangeArrowheads="1"/>
          </p:cNvSpPr>
          <p:nvPr/>
        </p:nvSpPr>
        <p:spPr bwMode="auto">
          <a:xfrm>
            <a:off x="2627585" y="2996952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8</a:t>
            </a:r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2627585" y="3861048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8</a:t>
            </a: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7650163" y="306896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8</a:t>
            </a:r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7651750" y="3861048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8</a:t>
            </a:r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5267325" y="4859338"/>
            <a:ext cx="206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(6) 32 + 40</a:t>
            </a:r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7135813" y="4883150"/>
            <a:ext cx="884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+ 1</a:t>
            </a:r>
          </a:p>
        </p:txBody>
      </p:sp>
      <p:sp>
        <p:nvSpPr>
          <p:cNvPr id="41014" name="Text Box 54"/>
          <p:cNvSpPr txBox="1">
            <a:spLocks noChangeArrowheads="1"/>
          </p:cNvSpPr>
          <p:nvPr/>
        </p:nvSpPr>
        <p:spPr bwMode="auto">
          <a:xfrm>
            <a:off x="8194675" y="4887913"/>
            <a:ext cx="473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8</a:t>
            </a: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7907338" y="5103813"/>
            <a:ext cx="223837" cy="227012"/>
            <a:chOff x="3334" y="1904"/>
            <a:chExt cx="141" cy="143"/>
          </a:xfrm>
        </p:grpSpPr>
        <p:grpSp>
          <p:nvGrpSpPr>
            <p:cNvPr id="23637" name="Group 56"/>
            <p:cNvGrpSpPr>
              <a:grpSpLocks/>
            </p:cNvGrpSpPr>
            <p:nvPr/>
          </p:nvGrpSpPr>
          <p:grpSpPr bwMode="auto">
            <a:xfrm>
              <a:off x="3390" y="1904"/>
              <a:ext cx="29" cy="143"/>
              <a:chOff x="3390" y="1904"/>
              <a:chExt cx="29" cy="143"/>
            </a:xfrm>
          </p:grpSpPr>
          <p:sp>
            <p:nvSpPr>
              <p:cNvPr id="23639" name="Oval 57"/>
              <p:cNvSpPr>
                <a:spLocks noChangeArrowheads="1"/>
              </p:cNvSpPr>
              <p:nvPr/>
            </p:nvSpPr>
            <p:spPr bwMode="auto">
              <a:xfrm>
                <a:off x="3390" y="190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0" name="Oval 58"/>
              <p:cNvSpPr>
                <a:spLocks noChangeArrowheads="1"/>
              </p:cNvSpPr>
              <p:nvPr/>
            </p:nvSpPr>
            <p:spPr bwMode="auto">
              <a:xfrm>
                <a:off x="3390" y="196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1" name="Oval 59"/>
              <p:cNvSpPr>
                <a:spLocks noChangeArrowheads="1"/>
              </p:cNvSpPr>
              <p:nvPr/>
            </p:nvSpPr>
            <p:spPr bwMode="auto">
              <a:xfrm>
                <a:off x="3390" y="201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38" name="Line 60"/>
            <p:cNvSpPr>
              <a:spLocks noChangeShapeType="1"/>
            </p:cNvSpPr>
            <p:nvPr/>
          </p:nvSpPr>
          <p:spPr bwMode="auto">
            <a:xfrm flipV="1">
              <a:off x="3334" y="1906"/>
              <a:ext cx="141" cy="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1577975" y="692696"/>
            <a:ext cx="7089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,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, </a:t>
            </a:r>
            <a:r>
              <a:rPr lang="en-US" dirty="0" err="1"/>
              <a:t>các</a:t>
            </a:r>
            <a:endParaRPr lang="en-US" dirty="0"/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auto">
          <a:xfrm>
            <a:off x="1691680" y="1484784"/>
            <a:ext cx="564197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8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</p:txBody>
      </p:sp>
      <p:grpSp>
        <p:nvGrpSpPr>
          <p:cNvPr id="16" name="Group 99"/>
          <p:cNvGrpSpPr>
            <a:grpSpLocks/>
          </p:cNvGrpSpPr>
          <p:nvPr/>
        </p:nvGrpSpPr>
        <p:grpSpPr bwMode="auto">
          <a:xfrm>
            <a:off x="2454275" y="3068960"/>
            <a:ext cx="46038" cy="227012"/>
            <a:chOff x="3390" y="1904"/>
            <a:chExt cx="29" cy="143"/>
          </a:xfrm>
        </p:grpSpPr>
        <p:sp>
          <p:nvSpPr>
            <p:cNvPr id="23608" name="Oval 100"/>
            <p:cNvSpPr>
              <a:spLocks noChangeArrowheads="1"/>
            </p:cNvSpPr>
            <p:nvPr/>
          </p:nvSpPr>
          <p:spPr bwMode="auto">
            <a:xfrm>
              <a:off x="3390" y="1904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Oval 101"/>
            <p:cNvSpPr>
              <a:spLocks noChangeArrowheads="1"/>
            </p:cNvSpPr>
            <p:nvPr/>
          </p:nvSpPr>
          <p:spPr bwMode="auto">
            <a:xfrm>
              <a:off x="3390" y="1962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Oval 102"/>
            <p:cNvSpPr>
              <a:spLocks noChangeArrowheads="1"/>
            </p:cNvSpPr>
            <p:nvPr/>
          </p:nvSpPr>
          <p:spPr bwMode="auto">
            <a:xfrm>
              <a:off x="3390" y="2018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3"/>
          <p:cNvGrpSpPr>
            <a:grpSpLocks/>
          </p:cNvGrpSpPr>
          <p:nvPr/>
        </p:nvGrpSpPr>
        <p:grpSpPr bwMode="auto">
          <a:xfrm>
            <a:off x="2444750" y="4066083"/>
            <a:ext cx="46038" cy="227013"/>
            <a:chOff x="3390" y="1904"/>
            <a:chExt cx="29" cy="143"/>
          </a:xfrm>
        </p:grpSpPr>
        <p:sp>
          <p:nvSpPr>
            <p:cNvPr id="23605" name="Oval 104"/>
            <p:cNvSpPr>
              <a:spLocks noChangeArrowheads="1"/>
            </p:cNvSpPr>
            <p:nvPr/>
          </p:nvSpPr>
          <p:spPr bwMode="auto">
            <a:xfrm>
              <a:off x="3390" y="1904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Oval 105"/>
            <p:cNvSpPr>
              <a:spLocks noChangeArrowheads="1"/>
            </p:cNvSpPr>
            <p:nvPr/>
          </p:nvSpPr>
          <p:spPr bwMode="auto">
            <a:xfrm>
              <a:off x="3390" y="1962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Oval 106"/>
            <p:cNvSpPr>
              <a:spLocks noChangeArrowheads="1"/>
            </p:cNvSpPr>
            <p:nvPr/>
          </p:nvSpPr>
          <p:spPr bwMode="auto">
            <a:xfrm>
              <a:off x="3390" y="2018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07"/>
          <p:cNvGrpSpPr>
            <a:grpSpLocks/>
          </p:cNvGrpSpPr>
          <p:nvPr/>
        </p:nvGrpSpPr>
        <p:grpSpPr bwMode="auto">
          <a:xfrm>
            <a:off x="3311525" y="5126038"/>
            <a:ext cx="46038" cy="227012"/>
            <a:chOff x="3390" y="1904"/>
            <a:chExt cx="29" cy="143"/>
          </a:xfrm>
        </p:grpSpPr>
        <p:sp>
          <p:nvSpPr>
            <p:cNvPr id="23602" name="Oval 108"/>
            <p:cNvSpPr>
              <a:spLocks noChangeArrowheads="1"/>
            </p:cNvSpPr>
            <p:nvPr/>
          </p:nvSpPr>
          <p:spPr bwMode="auto">
            <a:xfrm>
              <a:off x="3390" y="1904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Oval 109"/>
            <p:cNvSpPr>
              <a:spLocks noChangeArrowheads="1"/>
            </p:cNvSpPr>
            <p:nvPr/>
          </p:nvSpPr>
          <p:spPr bwMode="auto">
            <a:xfrm>
              <a:off x="3390" y="1962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Oval 110"/>
            <p:cNvSpPr>
              <a:spLocks noChangeArrowheads="1"/>
            </p:cNvSpPr>
            <p:nvPr/>
          </p:nvSpPr>
          <p:spPr bwMode="auto">
            <a:xfrm>
              <a:off x="3390" y="2018"/>
              <a:ext cx="29" cy="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11"/>
          <p:cNvGrpSpPr>
            <a:grpSpLocks/>
          </p:cNvGrpSpPr>
          <p:nvPr/>
        </p:nvGrpSpPr>
        <p:grpSpPr bwMode="auto">
          <a:xfrm>
            <a:off x="7305675" y="3212976"/>
            <a:ext cx="223838" cy="227012"/>
            <a:chOff x="3334" y="1904"/>
            <a:chExt cx="141" cy="143"/>
          </a:xfrm>
        </p:grpSpPr>
        <p:grpSp>
          <p:nvGrpSpPr>
            <p:cNvPr id="23597" name="Group 112"/>
            <p:cNvGrpSpPr>
              <a:grpSpLocks/>
            </p:cNvGrpSpPr>
            <p:nvPr/>
          </p:nvGrpSpPr>
          <p:grpSpPr bwMode="auto">
            <a:xfrm>
              <a:off x="3390" y="1904"/>
              <a:ext cx="29" cy="143"/>
              <a:chOff x="3390" y="1904"/>
              <a:chExt cx="29" cy="143"/>
            </a:xfrm>
          </p:grpSpPr>
          <p:sp>
            <p:nvSpPr>
              <p:cNvPr id="23599" name="Oval 113"/>
              <p:cNvSpPr>
                <a:spLocks noChangeArrowheads="1"/>
              </p:cNvSpPr>
              <p:nvPr/>
            </p:nvSpPr>
            <p:spPr bwMode="auto">
              <a:xfrm>
                <a:off x="3390" y="190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Oval 114"/>
              <p:cNvSpPr>
                <a:spLocks noChangeArrowheads="1"/>
              </p:cNvSpPr>
              <p:nvPr/>
            </p:nvSpPr>
            <p:spPr bwMode="auto">
              <a:xfrm>
                <a:off x="3390" y="196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Oval 115"/>
              <p:cNvSpPr>
                <a:spLocks noChangeArrowheads="1"/>
              </p:cNvSpPr>
              <p:nvPr/>
            </p:nvSpPr>
            <p:spPr bwMode="auto">
              <a:xfrm>
                <a:off x="3390" y="201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98" name="Line 116"/>
            <p:cNvSpPr>
              <a:spLocks noChangeShapeType="1"/>
            </p:cNvSpPr>
            <p:nvPr/>
          </p:nvSpPr>
          <p:spPr bwMode="auto">
            <a:xfrm flipV="1">
              <a:off x="3334" y="1906"/>
              <a:ext cx="141" cy="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7"/>
          <p:cNvGrpSpPr>
            <a:grpSpLocks/>
          </p:cNvGrpSpPr>
          <p:nvPr/>
        </p:nvGrpSpPr>
        <p:grpSpPr bwMode="auto">
          <a:xfrm>
            <a:off x="7302500" y="4005064"/>
            <a:ext cx="223838" cy="227012"/>
            <a:chOff x="3334" y="1904"/>
            <a:chExt cx="141" cy="143"/>
          </a:xfrm>
        </p:grpSpPr>
        <p:grpSp>
          <p:nvGrpSpPr>
            <p:cNvPr id="23592" name="Group 118"/>
            <p:cNvGrpSpPr>
              <a:grpSpLocks/>
            </p:cNvGrpSpPr>
            <p:nvPr/>
          </p:nvGrpSpPr>
          <p:grpSpPr bwMode="auto">
            <a:xfrm>
              <a:off x="3390" y="1904"/>
              <a:ext cx="29" cy="143"/>
              <a:chOff x="3390" y="1904"/>
              <a:chExt cx="29" cy="143"/>
            </a:xfrm>
          </p:grpSpPr>
          <p:sp>
            <p:nvSpPr>
              <p:cNvPr id="23594" name="Oval 119"/>
              <p:cNvSpPr>
                <a:spLocks noChangeArrowheads="1"/>
              </p:cNvSpPr>
              <p:nvPr/>
            </p:nvSpPr>
            <p:spPr bwMode="auto">
              <a:xfrm>
                <a:off x="3390" y="1904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Oval 120"/>
              <p:cNvSpPr>
                <a:spLocks noChangeArrowheads="1"/>
              </p:cNvSpPr>
              <p:nvPr/>
            </p:nvSpPr>
            <p:spPr bwMode="auto">
              <a:xfrm>
                <a:off x="3390" y="1962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Oval 121"/>
              <p:cNvSpPr>
                <a:spLocks noChangeArrowheads="1"/>
              </p:cNvSpPr>
              <p:nvPr/>
            </p:nvSpPr>
            <p:spPr bwMode="auto">
              <a:xfrm>
                <a:off x="3390" y="2018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93" name="Line 122"/>
            <p:cNvSpPr>
              <a:spLocks noChangeShapeType="1"/>
            </p:cNvSpPr>
            <p:nvPr/>
          </p:nvSpPr>
          <p:spPr bwMode="auto">
            <a:xfrm flipV="1">
              <a:off x="3334" y="1906"/>
              <a:ext cx="141" cy="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2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1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1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1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41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41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4350"/>
                            </p:stCondLst>
                            <p:childTnLst>
                              <p:par>
                                <p:cTn id="9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350"/>
                            </p:stCondLst>
                            <p:childTnLst>
                              <p:par>
                                <p:cTn id="10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6350"/>
                            </p:stCondLst>
                            <p:childTnLst>
                              <p:par>
                                <p:cTn id="10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6850"/>
                            </p:stCondLst>
                            <p:childTnLst>
                              <p:par>
                                <p:cTn id="1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7850"/>
                            </p:stCondLst>
                            <p:childTnLst>
                              <p:par>
                                <p:cTn id="1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9" presetClass="entr" presetSubtype="1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ntr" presetSubtype="1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410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410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410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410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decel="100000"/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decel="100000"/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41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1" dur="1000"/>
                                        <p:tgtEl>
                                          <p:spTgt spid="41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900" decel="100000" fill="hold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4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9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44" dur="1230" decel="100000"/>
                                        <p:tgtEl>
                                          <p:spTgt spid="4109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5" dur="1230" decel="100000"/>
                                        <p:tgtEl>
                                          <p:spTgt spid="4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4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47" dur="1230" decel="100000"/>
                                        <p:tgtEl>
                                          <p:spTgt spid="4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4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2" grpId="0" animBg="1"/>
      <p:bldP spid="41092" grpId="1" animBg="1"/>
      <p:bldP spid="41091" grpId="0" animBg="1"/>
      <p:bldP spid="41091" grpId="1" animBg="1"/>
      <p:bldP spid="41090" grpId="0" animBg="1"/>
      <p:bldP spid="41090" grpId="1"/>
      <p:bldP spid="41090" grpId="2" animBg="1"/>
      <p:bldP spid="41089" grpId="0" animBg="1"/>
      <p:bldP spid="41089" grpId="1" animBg="1"/>
      <p:bldP spid="41088" grpId="0" animBg="1"/>
      <p:bldP spid="41088" grpId="1"/>
      <p:bldP spid="41085" grpId="0" animBg="1"/>
      <p:bldP spid="41085" grpId="1" animBg="1"/>
      <p:bldP spid="41085" grpId="2" animBg="1"/>
      <p:bldP spid="41013" grpId="0"/>
      <p:bldP spid="41000" grpId="0"/>
      <p:bldP spid="40999" grpId="0"/>
      <p:bldP spid="41001" grpId="0"/>
      <p:bldP spid="41002" grpId="0"/>
      <p:bldP spid="41003" grpId="0"/>
      <p:bldP spid="41004" grpId="0"/>
      <p:bldP spid="41005" grpId="0"/>
      <p:bldP spid="41006" grpId="0"/>
      <p:bldP spid="41007" grpId="0"/>
      <p:bldP spid="41008" grpId="0"/>
      <p:bldP spid="41009" grpId="0"/>
      <p:bldP spid="41011" grpId="0"/>
      <p:bldP spid="41014" grpId="0"/>
      <p:bldP spid="41057" grpId="0"/>
      <p:bldP spid="410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2" name="Text Box 58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82625" y="1409700"/>
            <a:ext cx="80803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90000"/>
          </a:bodyPr>
          <a:lstStyle>
            <a:lvl1pPr marL="457200" indent="-457200">
              <a:defRPr sz="4400">
                <a:solidFill>
                  <a:schemeClr val="tx2"/>
                </a:solidFill>
                <a:latin typeface="Arial" charset="0"/>
              </a:defRPr>
            </a:lvl1pPr>
            <a:lvl2pPr marL="457200" indent="-457200">
              <a:defRPr sz="4400">
                <a:solidFill>
                  <a:schemeClr val="tx2"/>
                </a:solidFill>
                <a:latin typeface="Arial" charset="0"/>
              </a:defRPr>
            </a:lvl2pPr>
            <a:lvl3pPr marL="457200" indent="-457200">
              <a:defRPr sz="4400">
                <a:solidFill>
                  <a:schemeClr val="tx2"/>
                </a:solidFill>
                <a:latin typeface="Arial" charset="0"/>
              </a:defRPr>
            </a:lvl3pPr>
            <a:lvl4pPr marL="457200" indent="-457200">
              <a:defRPr sz="4400">
                <a:solidFill>
                  <a:schemeClr val="tx2"/>
                </a:solidFill>
                <a:latin typeface="Arial" charset="0"/>
              </a:defRPr>
            </a:lvl4pPr>
            <a:lvl5pPr marL="457200" indent="-4572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914400" indent="-457200" eaLnBrk="0" hangingPunct="0">
              <a:defRPr sz="4400">
                <a:solidFill>
                  <a:schemeClr val="tx2"/>
                </a:solidFill>
                <a:latin typeface="Arial" charset="0"/>
              </a:defRPr>
            </a:lvl6pPr>
            <a:lvl7pPr marL="1371600" indent="-457200" eaLnBrk="0" hangingPunct="0">
              <a:defRPr sz="4400">
                <a:solidFill>
                  <a:schemeClr val="tx2"/>
                </a:solidFill>
                <a:latin typeface="Arial" charset="0"/>
              </a:defRPr>
            </a:lvl7pPr>
            <a:lvl8pPr marL="1828800" indent="-457200" eaLnBrk="0" hangingPunct="0">
              <a:defRPr sz="4400">
                <a:solidFill>
                  <a:schemeClr val="tx2"/>
                </a:solidFill>
                <a:latin typeface="Arial" charset="0"/>
              </a:defRPr>
            </a:lvl8pPr>
            <a:lvl9pPr marL="2286000" indent="-457200" eaLnBrk="0" hangingPunct="0"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200" dirty="0" smtClean="0">
                <a:effectLst/>
              </a:rPr>
              <a:t>Bài 3: Cho   n = 430 + *</a:t>
            </a:r>
            <a:br>
              <a:rPr lang="pt-BR" sz="3200" dirty="0" smtClean="0">
                <a:effectLst/>
              </a:rPr>
            </a:br>
            <a:r>
              <a:rPr lang="pt-BR" sz="3200" dirty="0" smtClean="0">
                <a:effectLst/>
              </a:rPr>
              <a:t> Thay dấu * bởi chữ số nào để: </a:t>
            </a:r>
            <a:br>
              <a:rPr lang="pt-BR" sz="3200" dirty="0" smtClean="0">
                <a:effectLst/>
              </a:rPr>
            </a:br>
            <a:r>
              <a:rPr lang="pt-BR" sz="3200" dirty="0" smtClean="0">
                <a:effectLst/>
              </a:rPr>
              <a:t>n chia hết cho 2      </a:t>
            </a:r>
            <a:br>
              <a:rPr lang="pt-BR" sz="3200" dirty="0" smtClean="0">
                <a:effectLst/>
              </a:rPr>
            </a:br>
            <a:r>
              <a:rPr lang="pt-BR" sz="3200" dirty="0" smtClean="0">
                <a:effectLst/>
              </a:rPr>
              <a:t>b) n không chia hết cho 2</a:t>
            </a:r>
            <a:endParaRPr lang="en-US" sz="3200" dirty="0" smtClean="0">
              <a:effectLst/>
            </a:endParaRPr>
          </a:p>
        </p:txBody>
      </p:sp>
      <p:sp>
        <p:nvSpPr>
          <p:cNvPr id="11323" name="Text Box 59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682625" y="3316288"/>
            <a:ext cx="77724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/>
              <a:t>Giải: a) n </a:t>
            </a:r>
            <a:r>
              <a:rPr lang="pt-BR" smtClean="0"/>
              <a:t>chia hết cho 2  l</a:t>
            </a:r>
            <a:r>
              <a:rPr lang="en-US" smtClean="0"/>
              <a:t>à những số 0; 2; 4;.... Vậy: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* = {0; 2; 4; 6;...k chẵn}.</a:t>
            </a:r>
          </a:p>
          <a:p>
            <a:r>
              <a:rPr lang="en-US" smtClean="0"/>
              <a:t>b) </a:t>
            </a:r>
            <a:r>
              <a:rPr lang="pt-BR" smtClean="0"/>
              <a:t>n không chia hết cho 2 l</a:t>
            </a:r>
            <a:r>
              <a:rPr lang="en-US" smtClean="0"/>
              <a:t>à những số 1; 3; 5; ... Vậy: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* = {1; 3; 5; 7;...klẻ}.</a:t>
            </a:r>
          </a:p>
        </p:txBody>
      </p:sp>
    </p:spTree>
    <p:extLst>
      <p:ext uri="{BB962C8B-B14F-4D97-AF65-F5344CB8AC3E}">
        <p14:creationId xmlns:p14="http://schemas.microsoft.com/office/powerpoint/2010/main" val="1693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>
                                            <p:txEl>
                                              <p:charRg st="1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>
                                            <p:txEl>
                                              <p:charRg st="5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>
                                            <p:txEl>
                                              <p:charRg st="73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718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Cho   n = 430 + *  Thay dấu * bởi chữ số nào để:  n chia hết cho 2       b) n không chia hết cho 2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HuongTV</cp:lastModifiedBy>
  <cp:revision>14</cp:revision>
  <dcterms:created xsi:type="dcterms:W3CDTF">2017-09-26T00:33:00Z</dcterms:created>
  <dcterms:modified xsi:type="dcterms:W3CDTF">2018-01-24T02:32:28Z</dcterms:modified>
</cp:coreProperties>
</file>